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71" r:id="rId2"/>
    <p:sldId id="257" r:id="rId3"/>
    <p:sldId id="259" r:id="rId4"/>
    <p:sldId id="260" r:id="rId5"/>
    <p:sldId id="262" r:id="rId6"/>
    <p:sldId id="263" r:id="rId7"/>
    <p:sldId id="264" r:id="rId8"/>
    <p:sldId id="267" r:id="rId9"/>
    <p:sldId id="26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8000" autoAdjust="0"/>
  </p:normalViewPr>
  <p:slideViewPr>
    <p:cSldViewPr snapToGrid="0" snapToObjects="1">
      <p:cViewPr varScale="1">
        <p:scale>
          <a:sx n="93" d="100"/>
          <a:sy n="93" d="100"/>
        </p:scale>
        <p:origin x="-131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EE43DB-53AE-4D02-8271-25382132D3B9}" type="datetimeFigureOut">
              <a:rPr lang="en-US" smtClean="0"/>
              <a:t>04/04/2017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AEA31-F340-414F-B00D-C886ED6AA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54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42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476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None/>
            </a:pPr>
            <a:r>
              <a:rPr lang="en-US" sz="1200" b="1" dirty="0" smtClean="0">
                <a:effectLst/>
                <a:latin typeface="Arial"/>
                <a:ea typeface="MS Gothic"/>
                <a:cs typeface="Times New Roman"/>
              </a:rPr>
              <a:t>Possible Answers: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Leadership has nothing to do with rank, it is about responsibility.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Courage provides the framework necessary to build a strong foundation.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Leadership is a skill that takes practice and courage – if you have courage, you can lead from anywhere, including where you are.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Courage is not some deep internal strength; it comes from the support we get from others.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Possible Answers:</a:t>
            </a:r>
          </a:p>
          <a:p>
            <a:r>
              <a:rPr lang="en-US" dirty="0" smtClean="0"/>
              <a:t>•</a:t>
            </a:r>
            <a:r>
              <a:rPr lang="en-US" baseline="0" dirty="0" smtClean="0"/>
              <a:t> </a:t>
            </a:r>
            <a:r>
              <a:rPr lang="en-US" dirty="0" smtClean="0"/>
              <a:t>I stood up for others.</a:t>
            </a:r>
          </a:p>
          <a:p>
            <a:r>
              <a:rPr lang="en-US" dirty="0" smtClean="0"/>
              <a:t>•</a:t>
            </a:r>
            <a:r>
              <a:rPr lang="en-US" baseline="0" dirty="0" smtClean="0"/>
              <a:t> </a:t>
            </a:r>
            <a:r>
              <a:rPr lang="en-US" dirty="0" smtClean="0"/>
              <a:t>Helping others to help them thrive, learn and grow.</a:t>
            </a:r>
          </a:p>
          <a:p>
            <a:r>
              <a:rPr lang="en-US" dirty="0" smtClean="0"/>
              <a:t>•</a:t>
            </a:r>
            <a:r>
              <a:rPr lang="en-US" baseline="0" dirty="0" smtClean="0"/>
              <a:t> </a:t>
            </a:r>
            <a:r>
              <a:rPr lang="en-US" dirty="0" smtClean="0"/>
              <a:t>Engaging in a new experience.</a:t>
            </a:r>
          </a:p>
          <a:p>
            <a:r>
              <a:rPr lang="en-US" dirty="0" smtClean="0"/>
              <a:t>•</a:t>
            </a:r>
            <a:r>
              <a:rPr lang="en-US" baseline="0" dirty="0" smtClean="0"/>
              <a:t> </a:t>
            </a:r>
            <a:r>
              <a:rPr lang="en-US" dirty="0" smtClean="0"/>
              <a:t>Signing up for a new class that challenges or intimidates you.</a:t>
            </a:r>
          </a:p>
          <a:p>
            <a:r>
              <a:rPr lang="en-US" dirty="0" smtClean="0"/>
              <a:t>•</a:t>
            </a:r>
            <a:r>
              <a:rPr lang="en-US" baseline="0" dirty="0" smtClean="0"/>
              <a:t> </a:t>
            </a:r>
            <a:r>
              <a:rPr lang="en-US" dirty="0" smtClean="0"/>
              <a:t>Learning from a failed attempt, but tried again with success.</a:t>
            </a:r>
          </a:p>
          <a:p>
            <a:endParaRPr lang="en-US" dirty="0" smtClean="0"/>
          </a:p>
          <a:p>
            <a:r>
              <a:rPr lang="en-US" dirty="0" smtClean="0"/>
              <a:t>NOTE: If no one has experienced this, ask: </a:t>
            </a:r>
          </a:p>
          <a:p>
            <a:r>
              <a:rPr lang="en-US" dirty="0" smtClean="0"/>
              <a:t>Have you ever wished you would have taken action? What held you back/ prevented you from taking action?</a:t>
            </a:r>
          </a:p>
          <a:p>
            <a:r>
              <a:rPr lang="en-US" dirty="0" smtClean="0"/>
              <a:t>	o</a:t>
            </a:r>
            <a:r>
              <a:rPr lang="en-US" baseline="0" dirty="0" smtClean="0"/>
              <a:t> </a:t>
            </a:r>
            <a:r>
              <a:rPr lang="en-US" dirty="0" smtClean="0"/>
              <a:t>I didn’t want to risk being judged negatively by others.</a:t>
            </a:r>
          </a:p>
          <a:p>
            <a:r>
              <a:rPr lang="en-US" dirty="0" smtClean="0"/>
              <a:t>	o</a:t>
            </a:r>
            <a:r>
              <a:rPr lang="en-US" baseline="0" dirty="0" smtClean="0"/>
              <a:t> </a:t>
            </a:r>
            <a:r>
              <a:rPr lang="en-US" dirty="0" smtClean="0"/>
              <a:t>I was afraid of the repercussions.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None/>
            </a:pPr>
            <a:r>
              <a:rPr lang="en-US" sz="1200" b="1" dirty="0" smtClean="0">
                <a:effectLst/>
                <a:latin typeface="Arial"/>
                <a:ea typeface="MS Gothic"/>
                <a:cs typeface="Times New Roman"/>
              </a:rPr>
              <a:t>Possible Feedback:</a:t>
            </a: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I realized the person was bit unkind, stubborn, or even unreasonable based upon his/her own perspective and own experience.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I learned other people are reacting to the situation with the experience or knowledge they have.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I learned people have different opinions from my own and they may have good reasons to hold those opinions. 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Possible Answers: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personal beliefs inspires me to take action and push through obstacles.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Setting specific goals helps me achieve those goals and gives me what I need to continue my efforts.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Making a commitment and being accountable to a specific team or another person helps me to do well because I do not want to let 	others down.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 something happen to me, a family member, friend or my community that I wanted changed. 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>
              <a:spcBef>
                <a:spcPts val="0"/>
              </a:spcBef>
              <a:spcAft>
                <a:spcPts val="0"/>
              </a:spcAft>
            </a:pPr>
            <a:r>
              <a:rPr lang="en-US" sz="1200" b="1" dirty="0" smtClean="0">
                <a:effectLst/>
                <a:latin typeface="Arial"/>
                <a:ea typeface="MS Gothic"/>
                <a:cs typeface="Times New Roman"/>
              </a:rPr>
              <a:t>Possible Feedback: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People may have good reasons to hold those opinions. I could try to understand why they hold the views they do so we could move past our disagreement.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People may be reacting to the situation because of a past experience they've had. I may have to acknowledge that we will never see it the same way.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pPr marL="742950" marR="0" lvl="1" indent="-285750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en-US" sz="1200" dirty="0" smtClean="0">
                <a:effectLst/>
                <a:latin typeface="Arial"/>
                <a:ea typeface="MS Gothic"/>
                <a:cs typeface="Times New Roman"/>
              </a:rPr>
              <a:t>We may have to respectfully agree to disagree in order to get our work complete.</a:t>
            </a:r>
            <a:endParaRPr lang="en-US" sz="1200" dirty="0" smtClean="0">
              <a:effectLst/>
              <a:latin typeface="Century Gothic"/>
              <a:ea typeface="MS Gothic"/>
              <a:cs typeface="Times New Roman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2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EAEA31-F340-414F-B00D-C886ED6AA1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152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scussionLayout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398909"/>
            <a:ext cx="9144000" cy="602265"/>
          </a:xfrm>
          <a:prstGeom prst="rect">
            <a:avLst/>
          </a:prstGeom>
        </p:spPr>
        <p:txBody>
          <a:bodyPr/>
          <a:lstStyle>
            <a:lvl1pPr>
              <a:defRPr sz="3000" b="0" i="0"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638800"/>
            <a:ext cx="9144000" cy="6674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0" i="0"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124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scussionLayout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608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scussionLayout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accent5">
                    <a:lumMod val="40000"/>
                    <a:lumOff val="6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bg1"/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213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scussionLayout3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199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scussionLayout4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898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scussionLayout5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033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scussionLayout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0690"/>
            <a:ext cx="8229600" cy="716948"/>
          </a:xfrm>
          <a:prstGeom prst="rect">
            <a:avLst/>
          </a:prstGeom>
        </p:spPr>
        <p:txBody>
          <a:bodyPr/>
          <a:lstStyle>
            <a:lvl1pPr>
              <a:defRPr sz="4000"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5862"/>
            <a:ext cx="8229600" cy="3980301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1pPr>
            <a:lvl2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2pPr>
            <a:lvl3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3pPr>
            <a:lvl4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4pPr>
            <a:lvl5pPr>
              <a:defRPr b="0" i="0">
                <a:solidFill>
                  <a:schemeClr val="tx1">
                    <a:lumMod val="75000"/>
                    <a:lumOff val="25000"/>
                  </a:schemeClr>
                </a:solidFill>
                <a:latin typeface="R Frutiger Roman"/>
                <a:cs typeface="R Frutiger Roman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A351D23-3643-1743-8E2C-3D39F622DBBF}" type="datetimeFigureOut">
              <a:rPr lang="en-US" smtClean="0"/>
              <a:pPr/>
              <a:t>04/04/2017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5">
                    <a:lumMod val="60000"/>
                    <a:lumOff val="40000"/>
                  </a:schemeClr>
                </a:solidFill>
                <a:latin typeface="R Frutiger Roman"/>
                <a:cs typeface="R Frutiger Roman"/>
              </a:defRPr>
            </a:lvl1pPr>
          </a:lstStyle>
          <a:p>
            <a:fld id="{21ACC0A8-557F-FC4F-A9F8-F337DF6D2A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200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9554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4" r:id="rId4"/>
    <p:sldLayoutId id="2147483661" r:id="rId5"/>
    <p:sldLayoutId id="2147483662" r:id="rId6"/>
    <p:sldLayoutId id="2147483663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Q92756\AppData\Local\Microsoft\Windows\Temporary Internet Files\Content.Outlook\IFW0YYXH\Frankie Muse Freeman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4908"/>
            <a:ext cx="9144000" cy="5486400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  <a:extLst/>
        </p:spPr>
      </p:pic>
    </p:spTree>
    <p:extLst>
      <p:ext uri="{BB962C8B-B14F-4D97-AF65-F5344CB8AC3E}">
        <p14:creationId xmlns:p14="http://schemas.microsoft.com/office/powerpoint/2010/main" val="259073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60511"/>
            <a:ext cx="8229600" cy="398030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 smtClean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Identifying </a:t>
            </a:r>
            <a:r>
              <a:rPr lang="en-US" sz="2400" dirty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how to apply your past experiences to help you be a courageous leader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Gaining insight on how to listen from another person’s view point</a:t>
            </a:r>
          </a:p>
          <a:p>
            <a:pPr>
              <a:spcBef>
                <a:spcPts val="0"/>
              </a:spcBef>
            </a:pPr>
            <a:r>
              <a:rPr lang="en-US" sz="2400" dirty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Gaining insight on what motivates us and our team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11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US" dirty="0" smtClean="0"/>
              <a:t>Why </a:t>
            </a:r>
            <a:r>
              <a:rPr lang="en-US" dirty="0"/>
              <a:t>is courage such a significant part of leading from where we are (i.e. leading in our schools, our churches, our home, or our workplace)?</a:t>
            </a:r>
          </a:p>
        </p:txBody>
      </p:sp>
    </p:spTree>
    <p:extLst>
      <p:ext uri="{BB962C8B-B14F-4D97-AF65-F5344CB8AC3E}">
        <p14:creationId xmlns:p14="http://schemas.microsoft.com/office/powerpoint/2010/main" val="281538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2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Acts </a:t>
            </a:r>
            <a:r>
              <a:rPr lang="en-US" dirty="0"/>
              <a:t>of courage can happen on the grand scale and on the smaller, day-to-day life level.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Can </a:t>
            </a:r>
            <a:r>
              <a:rPr lang="en-US" dirty="0"/>
              <a:t>you share an example of how a past experience helped you courageously address a challenge?</a:t>
            </a:r>
          </a:p>
        </p:txBody>
      </p:sp>
    </p:spTree>
    <p:extLst>
      <p:ext uri="{BB962C8B-B14F-4D97-AF65-F5344CB8AC3E}">
        <p14:creationId xmlns:p14="http://schemas.microsoft.com/office/powerpoint/2010/main" val="230846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3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US" dirty="0" smtClean="0"/>
              <a:t>Please </a:t>
            </a:r>
            <a:r>
              <a:rPr lang="en-US" dirty="0"/>
              <a:t>share a time when you had to put aside your own viewpoint to see things from another person’s point of view? 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marL="0" lvl="0" indent="0" algn="ctr">
              <a:buNone/>
            </a:pPr>
            <a:r>
              <a:rPr lang="en-US" dirty="0" smtClean="0"/>
              <a:t>What </a:t>
            </a:r>
            <a:r>
              <a:rPr lang="en-US" dirty="0"/>
              <a:t>did you learn from that experience?</a:t>
            </a:r>
          </a:p>
        </p:txBody>
      </p:sp>
    </p:spTree>
    <p:extLst>
      <p:ext uri="{BB962C8B-B14F-4D97-AF65-F5344CB8AC3E}">
        <p14:creationId xmlns:p14="http://schemas.microsoft.com/office/powerpoint/2010/main" val="269077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4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Think </a:t>
            </a:r>
            <a:r>
              <a:rPr lang="en-US" dirty="0"/>
              <a:t>about something you are passionate about or that moves you.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What </a:t>
            </a:r>
            <a:r>
              <a:rPr lang="en-US" dirty="0"/>
              <a:t>would motivate you to take action?</a:t>
            </a:r>
          </a:p>
        </p:txBody>
      </p:sp>
    </p:spTree>
    <p:extLst>
      <p:ext uri="{BB962C8B-B14F-4D97-AF65-F5344CB8AC3E}">
        <p14:creationId xmlns:p14="http://schemas.microsoft.com/office/powerpoint/2010/main" val="65222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Discussion Question 5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comment was made in the interview that we won't always agree with others.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What </a:t>
            </a:r>
            <a:r>
              <a:rPr lang="en-US" dirty="0"/>
              <a:t>could we do if we didn't agree with someone, but we still have to work with them? </a:t>
            </a:r>
          </a:p>
        </p:txBody>
      </p:sp>
    </p:spTree>
    <p:extLst>
      <p:ext uri="{BB962C8B-B14F-4D97-AF65-F5344CB8AC3E}">
        <p14:creationId xmlns:p14="http://schemas.microsoft.com/office/powerpoint/2010/main" val="327701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Identifying </a:t>
            </a:r>
            <a:r>
              <a:rPr lang="en-US" sz="2400" dirty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how to apply your past experiences to help you be a courageous leader</a:t>
            </a:r>
          </a:p>
          <a:p>
            <a:r>
              <a:rPr lang="en-US" sz="2400" dirty="0" smtClean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Gaining </a:t>
            </a:r>
            <a:r>
              <a:rPr lang="en-US" sz="2400" dirty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insight on how to listen from another person’s view point</a:t>
            </a:r>
          </a:p>
          <a:p>
            <a:r>
              <a:rPr lang="en-US" sz="2400" dirty="0" smtClean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Gaining </a:t>
            </a:r>
            <a:r>
              <a:rPr lang="en-US" sz="2400" dirty="0">
                <a:latin typeface="Arial" panose="020B0604020202020204" pitchFamily="34" charset="0"/>
                <a:ea typeface="MS Gothic"/>
                <a:cs typeface="Arial" panose="020B0604020202020204" pitchFamily="34" charset="0"/>
              </a:rPr>
              <a:t>insight on what motivates us and our team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91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23687"/>
            <a:ext cx="8229600" cy="1036249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Thank you for participating!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27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612</Words>
  <Application>Microsoft Office PowerPoint</Application>
  <PresentationFormat>On-screen Show (4:3)</PresentationFormat>
  <Paragraphs>64</Paragraphs>
  <Slides>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Objectives</vt:lpstr>
      <vt:lpstr>Discussion Question 1 </vt:lpstr>
      <vt:lpstr>Discussion Question 2 </vt:lpstr>
      <vt:lpstr>Discussion Question 3 </vt:lpstr>
      <vt:lpstr>Discussion Question 4 </vt:lpstr>
      <vt:lpstr>Discussion Question 5 </vt:lpstr>
      <vt:lpstr>Objectives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Jennifer Weis</dc:creator>
  <cp:lastModifiedBy>e47424</cp:lastModifiedBy>
  <cp:revision>23</cp:revision>
  <dcterms:created xsi:type="dcterms:W3CDTF">2015-10-16T19:34:36Z</dcterms:created>
  <dcterms:modified xsi:type="dcterms:W3CDTF">2017-04-04T14:08:36Z</dcterms:modified>
</cp:coreProperties>
</file>